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Cort" initials="G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7764"/>
            <a:ext cx="6267113" cy="97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7" y="1780857"/>
            <a:ext cx="7772400" cy="1470025"/>
          </a:xfrm>
        </p:spPr>
        <p:txBody>
          <a:bodyPr/>
          <a:lstStyle/>
          <a:p>
            <a:r>
              <a:rPr lang="en-US" dirty="0"/>
              <a:t>The Power of Image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832" y="3485096"/>
            <a:ext cx="4149904" cy="1966798"/>
            <a:chOff x="107532714" y="107549043"/>
            <a:chExt cx="4702628" cy="243542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04118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8415" y="3432991"/>
            <a:ext cx="4284752" cy="2050350"/>
            <a:chOff x="107115803" y="110464600"/>
            <a:chExt cx="4967141" cy="2432959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 descr="198_35716_15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9" name="Picture 15" descr="290_35762_150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 descr="173_35704_full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5757" y="855812"/>
            <a:ext cx="7338134" cy="599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right now?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229" y="3311209"/>
            <a:ext cx="4176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Open dialogue with your child</a:t>
            </a:r>
          </a:p>
          <a:p>
            <a:r>
              <a:rPr lang="en-GB" sz="2000" dirty="0">
                <a:latin typeface="Arial"/>
                <a:cs typeface="Arial"/>
              </a:rPr>
              <a:t>Family agreement</a:t>
            </a:r>
          </a:p>
          <a:p>
            <a:r>
              <a:rPr lang="en-GB" sz="2000" dirty="0">
                <a:latin typeface="Arial"/>
                <a:cs typeface="Arial"/>
              </a:rPr>
              <a:t>Consider filtering and blocking software</a:t>
            </a:r>
          </a:p>
          <a:p>
            <a:r>
              <a:rPr lang="en-GB" sz="2000" dirty="0">
                <a:latin typeface="Arial"/>
                <a:cs typeface="Arial"/>
              </a:rPr>
              <a:t>Think before you/they post</a:t>
            </a:r>
          </a:p>
          <a:p>
            <a:r>
              <a:rPr lang="en-GB" sz="2000" dirty="0">
                <a:latin typeface="Arial"/>
                <a:cs typeface="Arial"/>
              </a:rPr>
              <a:t>Understand the laws</a:t>
            </a:r>
          </a:p>
          <a:p>
            <a:r>
              <a:rPr lang="en-GB" sz="2000" dirty="0">
                <a:latin typeface="Arial"/>
                <a:cs typeface="Arial"/>
              </a:rPr>
              <a:t>Privacy settings and reporting</a:t>
            </a:r>
          </a:p>
          <a:p>
            <a:r>
              <a:rPr lang="en-GB" sz="2000" dirty="0">
                <a:latin typeface="Arial"/>
                <a:cs typeface="Arial"/>
              </a:rPr>
              <a:t>Save the evidence and report the incident</a:t>
            </a:r>
          </a:p>
          <a:p>
            <a:r>
              <a:rPr lang="en-GB" sz="2000" dirty="0">
                <a:latin typeface="Arial"/>
                <a:cs typeface="Arial"/>
              </a:rPr>
              <a:t>Know where to get help</a:t>
            </a:r>
          </a:p>
          <a:p>
            <a:r>
              <a:rPr lang="en-GB" sz="2000" dirty="0">
                <a:latin typeface="Arial"/>
                <a:cs typeface="Arial"/>
              </a:rPr>
              <a:t>Watch SID TV clips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61" y="2468352"/>
            <a:ext cx="2838194" cy="2822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888" y="2973515"/>
            <a:ext cx="240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UK Safer Internet Centre newsletter at: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saferinternet.org.uk</a:t>
            </a:r>
          </a:p>
        </p:txBody>
      </p:sp>
      <p:sp>
        <p:nvSpPr>
          <p:cNvPr id="6" name="Oval 5"/>
          <p:cNvSpPr/>
          <p:nvPr/>
        </p:nvSpPr>
        <p:spPr>
          <a:xfrm>
            <a:off x="832647" y="3424220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831" y="372416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5831" y="402049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831" y="4606447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5831" y="4927769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31" y="5248395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5831" y="555934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5831" y="615200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5831" y="6470543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19"/>
            <a:ext cx="8229600" cy="1143000"/>
          </a:xfrm>
        </p:spPr>
        <p:txBody>
          <a:bodyPr/>
          <a:lstStyle/>
          <a:p>
            <a:r>
              <a:rPr lang="en-US" dirty="0"/>
              <a:t>Want more information?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0373" y="2104687"/>
            <a:ext cx="42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We are happy to answer questions!</a:t>
            </a:r>
          </a:p>
          <a:p>
            <a:r>
              <a:rPr lang="en-GB" sz="2000" b="1" dirty="0">
                <a:latin typeface="Arial"/>
                <a:cs typeface="Arial"/>
              </a:rPr>
              <a:t>education@childnet.com</a:t>
            </a:r>
          </a:p>
        </p:txBody>
      </p:sp>
      <p:pic>
        <p:nvPicPr>
          <p:cNvPr id="4" name="Picture 3" descr="Artboar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2028449"/>
            <a:ext cx="810729" cy="8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373" y="3101350"/>
            <a:ext cx="4239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www.saferinternet.org.uk</a:t>
            </a:r>
          </a:p>
          <a:p>
            <a:r>
              <a:rPr lang="en-GB" sz="2000" b="1" dirty="0">
                <a:latin typeface="Arial"/>
                <a:cs typeface="Arial"/>
              </a:rPr>
              <a:t>www.childnet.com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3025112"/>
            <a:ext cx="810729" cy="8107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130841"/>
            <a:ext cx="2294576" cy="54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Follow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775" y="4936564"/>
            <a:ext cx="42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saferinternetuk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78" y="4743548"/>
            <a:ext cx="802370" cy="810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768" y="5920828"/>
            <a:ext cx="4239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@UK_SIC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5740211"/>
            <a:ext cx="810729" cy="81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52" y="5740211"/>
            <a:ext cx="802370" cy="810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067" y="6290160"/>
            <a:ext cx="1113972" cy="38081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05" y="5920828"/>
            <a:ext cx="2905260" cy="5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reative commons lic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74" y="5914526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79387" y="5929745"/>
            <a:ext cx="343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Safer Internet Day 2017 Education Packs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b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by </a:t>
            </a:r>
            <a:r>
              <a:rPr kumimoji="0" lang="en-GB" altLang="en-US" sz="700" b="1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UK Safer Internet Centre 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is licensed under a</a:t>
            </a:r>
            <a:b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Creative Commons Attribution-</a:t>
            </a:r>
            <a:r>
              <a:rPr kumimoji="0" lang="en-GB" altLang="en-US" sz="700" b="0" i="0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NonCommercial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-</a:t>
            </a:r>
            <a:r>
              <a:rPr kumimoji="0" lang="en-GB" altLang="en-US" sz="700" b="0" i="0" strike="noStrike" cap="none" normalizeH="0" baseline="0" dirty="0" err="1">
                <a:ln>
                  <a:noFill/>
                </a:ln>
                <a:effectLst/>
                <a:latin typeface="Arial"/>
                <a:cs typeface="Arial"/>
              </a:rPr>
              <a:t>ShareAlike</a:t>
            </a:r>
            <a:r>
              <a:rPr kumimoji="0" lang="en-GB" altLang="en-US" sz="7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4.0 International License.</a:t>
            </a:r>
            <a:endParaRPr kumimoji="0" lang="en-US" altLang="en-US" sz="1800" b="0" i="0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37" y="4861514"/>
            <a:ext cx="3925957" cy="5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know…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1.8 million images are uploaded to the internet every day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300 million photos are uploaded to Facebook every day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" y="2349229"/>
            <a:ext cx="2664867" cy="246173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51039" y="24083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89" y="2606426"/>
            <a:ext cx="2727324" cy="169949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86757" y="27436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>
                <a:solidFill>
                  <a:srgbClr val="FFFFFF"/>
                </a:solidFill>
              </a:rPr>
              <a:t>Snapchat</a:t>
            </a:r>
            <a:r>
              <a:rPr lang="en-US" sz="1800" dirty="0">
                <a:solidFill>
                  <a:srgbClr val="FFFFFF"/>
                </a:solidFill>
              </a:rPr>
              <a:t> each day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4" y="2078112"/>
            <a:ext cx="2727324" cy="2488769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529212" y="22360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On </a:t>
            </a:r>
            <a:r>
              <a:rPr lang="en-US" sz="1800" dirty="0" err="1">
                <a:solidFill>
                  <a:srgbClr val="FFFFFF"/>
                </a:solidFill>
              </a:rPr>
              <a:t>Instagram</a:t>
            </a:r>
            <a:r>
              <a:rPr lang="en-US" sz="1800" dirty="0">
                <a:solidFill>
                  <a:srgbClr val="FFFFFF"/>
                </a:solidFill>
              </a:rPr>
              <a:t>, photos showing faces are 38% more likely to get ‘likes’ than photos without faces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29" y="4966234"/>
            <a:ext cx="2727324" cy="1632679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5329617" y="51136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300 million photos are uploaded to Facebook every day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910804" y="48109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</a:rPr>
              <a:t>1.8 million images are uploaded to the internet every day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48" y="4658568"/>
            <a:ext cx="2727324" cy="2290817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1425849" y="4915106"/>
            <a:ext cx="2644044" cy="108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FFFF"/>
                </a:solidFill>
              </a:rPr>
              <a:t>The equivalent of 110 years of live video is watched on Periscope every day. </a:t>
            </a: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/>
              <a:t>Why do people share images?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9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030" y="1962566"/>
            <a:ext cx="5113058" cy="4648794"/>
            <a:chOff x="2091030" y="2030606"/>
            <a:chExt cx="5113058" cy="4648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0" y="2030606"/>
              <a:ext cx="5113058" cy="46487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2692">
              <a:off x="2623150" y="2611385"/>
              <a:ext cx="4242058" cy="2887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2" y="318300"/>
            <a:ext cx="8229600" cy="1143000"/>
          </a:xfrm>
        </p:spPr>
        <p:txBody>
          <a:bodyPr/>
          <a:lstStyle/>
          <a:p>
            <a:r>
              <a:rPr lang="en-US" dirty="0"/>
              <a:t>What’s in a </a:t>
            </a:r>
            <a:r>
              <a:rPr lang="en-US" dirty="0" err="1"/>
              <a:t>selfie</a:t>
            </a:r>
            <a:r>
              <a:rPr lang="en-US" dirty="0"/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24032" y="1773991"/>
            <a:ext cx="9220932" cy="5028520"/>
            <a:chOff x="-24032" y="1773991"/>
            <a:chExt cx="9220932" cy="5028520"/>
          </a:xfrm>
        </p:grpSpPr>
        <p:sp>
          <p:nvSpPr>
            <p:cNvPr id="5" name="TextBox 4"/>
            <p:cNvSpPr txBox="1"/>
            <p:nvPr/>
          </p:nvSpPr>
          <p:spPr>
            <a:xfrm>
              <a:off x="6829217" y="1773991"/>
              <a:ext cx="19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Personal information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5056" y="1883599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 story?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292" y="2941790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 message?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03" y="4373228"/>
              <a:ext cx="205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 challenge?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2976" y="4751335"/>
              <a:ext cx="1971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Creates an impression/affects online reputation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8708" y="3306106"/>
              <a:ext cx="19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An invitation to contact or comment?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4032" y="5764864"/>
              <a:ext cx="2551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Geotagging data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4167" y="6340846"/>
              <a:ext cx="28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Reality or fantasy?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29152" y="2352331"/>
              <a:ext cx="1854270" cy="65955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6410" y="3282402"/>
              <a:ext cx="1866795" cy="183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49450" y="4142411"/>
              <a:ext cx="1260655" cy="43467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</p:cNvCxnSpPr>
            <p:nvPr/>
          </p:nvCxnSpPr>
          <p:spPr>
            <a:xfrm flipV="1">
              <a:off x="1251595" y="4645123"/>
              <a:ext cx="1696711" cy="111974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</p:cNvCxnSpPr>
            <p:nvPr/>
          </p:nvCxnSpPr>
          <p:spPr>
            <a:xfrm flipV="1">
              <a:off x="3166496" y="4645124"/>
              <a:ext cx="915773" cy="169572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164972" y="4645124"/>
              <a:ext cx="1039116" cy="7074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520292" y="3760932"/>
              <a:ext cx="70918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614266" y="2222154"/>
              <a:ext cx="1151999" cy="7826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649777"/>
          </a:xfrm>
        </p:spPr>
        <p:txBody>
          <a:bodyPr>
            <a:noAutofit/>
          </a:bodyPr>
          <a:lstStyle/>
          <a:p>
            <a:r>
              <a:rPr lang="en-US" sz="4400" dirty="0"/>
              <a:t>Is seeing always believing?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" y="1659834"/>
            <a:ext cx="7225748" cy="48171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9989" y="1631950"/>
            <a:ext cx="7477125" cy="5057774"/>
            <a:chOff x="579989" y="1631950"/>
            <a:chExt cx="7477125" cy="5057774"/>
          </a:xfrm>
        </p:grpSpPr>
        <p:sp>
          <p:nvSpPr>
            <p:cNvPr id="4" name="Rectangle 3"/>
            <p:cNvSpPr/>
            <p:nvPr/>
          </p:nvSpPr>
          <p:spPr>
            <a:xfrm>
              <a:off x="579989" y="1631950"/>
              <a:ext cx="7477125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989" y="4054475"/>
              <a:ext cx="2941086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750" y="4042670"/>
              <a:ext cx="2742820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5039" y="6045199"/>
              <a:ext cx="2941086" cy="644525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85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Is seeing always believing?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271" y="1783926"/>
            <a:ext cx="180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Real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574" y="1793532"/>
            <a:ext cx="18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Edited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38" y="2397331"/>
            <a:ext cx="2714246" cy="3518906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875231" y="2565323"/>
            <a:ext cx="5086700" cy="2904879"/>
            <a:chOff x="3875231" y="2565323"/>
            <a:chExt cx="5086700" cy="2904879"/>
          </a:xfrm>
        </p:grpSpPr>
        <p:sp>
          <p:nvSpPr>
            <p:cNvPr id="8" name="TextBox 7"/>
            <p:cNvSpPr txBox="1"/>
            <p:nvPr/>
          </p:nvSpPr>
          <p:spPr>
            <a:xfrm>
              <a:off x="3875231" y="256532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Hair colour changed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3982" y="3508951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Face shape made slimmer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5162" y="4731538"/>
              <a:ext cx="119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Skin smoothed out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9624" y="309533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Eyes are whiter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4987" y="4207090"/>
              <a:ext cx="101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9DE0"/>
                  </a:solidFill>
                  <a:latin typeface="Arial"/>
                  <a:cs typeface="Arial"/>
                </a:rPr>
                <a:t>Makeup added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953639" y="3435072"/>
              <a:ext cx="895229" cy="183481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624661" y="4316555"/>
              <a:ext cx="1224206" cy="6591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4387" y="3836637"/>
              <a:ext cx="1559136" cy="1069617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99133" y="3858384"/>
              <a:ext cx="691438" cy="119828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024387" y="2848401"/>
              <a:ext cx="1066184" cy="9660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5" y="2397331"/>
            <a:ext cx="2678304" cy="3518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629729" y="1104742"/>
            <a:ext cx="7263441" cy="215660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5" y="76172"/>
            <a:ext cx="3975431" cy="1143000"/>
          </a:xfrm>
        </p:spPr>
        <p:txBody>
          <a:bodyPr/>
          <a:lstStyle/>
          <a:p>
            <a:r>
              <a:rPr lang="en-US" dirty="0"/>
              <a:t>Online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311" y="1198245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311" y="1753413"/>
            <a:ext cx="593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Discuss online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Critical thinking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How does what they see impact on how they feel?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7275" y="3171729"/>
            <a:ext cx="4416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F68121"/>
                </a:solidFill>
              </a:rPr>
              <a:t>Online Conduct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2514875" y="4070140"/>
            <a:ext cx="7263441" cy="2156604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1132" y="420955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91132" y="4728168"/>
            <a:ext cx="78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Think before you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How do their photos affect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Build an online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Use privacy settings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0336" y="817253"/>
            <a:ext cx="5205046" cy="6040747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38" y="665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9DE0"/>
                </a:solidFill>
              </a:rPr>
              <a:t>Online Contact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105" y="1634419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DE0"/>
                </a:solidFill>
                <a:latin typeface="Arial"/>
                <a:cs typeface="Arial"/>
              </a:rPr>
              <a:t>Advice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1154" y="2253502"/>
            <a:ext cx="36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How many friends and followers?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82" y="2272555"/>
            <a:ext cx="3399228" cy="2935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59" y="5870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Geotagging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and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geolocation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settings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436" y="3112870"/>
            <a:ext cx="356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Look after personal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35" y="3972238"/>
            <a:ext cx="358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Why someone may make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0" y="4888620"/>
            <a:ext cx="363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Report and block offensive images, messages or users</a:t>
            </a:r>
          </a:p>
        </p:txBody>
      </p:sp>
    </p:spTree>
    <p:extLst>
      <p:ext uri="{BB962C8B-B14F-4D97-AF65-F5344CB8AC3E}">
        <p14:creationId xmlns:p14="http://schemas.microsoft.com/office/powerpoint/2010/main" val="406553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Power of Image</vt:lpstr>
      <vt:lpstr>PowerPoint Presentation</vt:lpstr>
      <vt:lpstr>Did you know…</vt:lpstr>
      <vt:lpstr>Why do people share images?</vt:lpstr>
      <vt:lpstr>What’s in a selfie?</vt:lpstr>
      <vt:lpstr>PowerPoint Presentation</vt:lpstr>
      <vt:lpstr>Is seeing always believing?</vt:lpstr>
      <vt:lpstr>Online Content</vt:lpstr>
      <vt:lpstr>Online Contact</vt:lpstr>
      <vt:lpstr>What can I do right now?</vt:lpstr>
      <vt:lpstr>Want more information?</vt:lpstr>
      <vt:lpstr>PowerPoint Presentation</vt:lpstr>
    </vt:vector>
  </TitlesOfParts>
  <Company>Contrapositive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Carla Galvin</cp:lastModifiedBy>
  <cp:revision>34</cp:revision>
  <dcterms:created xsi:type="dcterms:W3CDTF">2016-12-02T13:04:14Z</dcterms:created>
  <dcterms:modified xsi:type="dcterms:W3CDTF">2021-02-03T13:40:32Z</dcterms:modified>
</cp:coreProperties>
</file>